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olou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u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Relationship Id="rId3" Type="http://schemas.openxmlformats.org/officeDocument/2006/relationships/image" Target="../media/image10.png"/><Relationship Id="rId4" Type="http://schemas.openxmlformats.org/officeDocument/2006/relationships/image" Target="../media/image7.jpeg"/><Relationship Id="rId5" Type="http://schemas.openxmlformats.org/officeDocument/2006/relationships/image" Target="../media/image11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8.jpe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1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freepic.com" TargetMode="External"/><Relationship Id="rId3" Type="http://schemas.openxmlformats.org/officeDocument/2006/relationships/hyperlink" Target="http://petparadise.io" TargetMode="External"/><Relationship Id="rId4" Type="http://schemas.openxmlformats.org/officeDocument/2006/relationships/image" Target="../media/image17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jpeg"/><Relationship Id="rId3" Type="http://schemas.openxmlformats.org/officeDocument/2006/relationships/image" Target="../media/image1.pn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et Paradise Állatmenhely"/>
          <p:cNvSpPr txBox="1"/>
          <p:nvPr>
            <p:ph type="ctrTitle"/>
          </p:nvPr>
        </p:nvSpPr>
        <p:spPr>
          <a:xfrm>
            <a:off x="3042461" y="4759365"/>
            <a:ext cx="17241561" cy="1788251"/>
          </a:xfrm>
          <a:prstGeom prst="rect">
            <a:avLst/>
          </a:prstGeom>
        </p:spPr>
        <p:txBody>
          <a:bodyPr/>
          <a:lstStyle>
            <a:lvl1pPr defTabSz="2121354">
              <a:defRPr spc="-302" sz="10092"/>
            </a:lvl1pPr>
          </a:lstStyle>
          <a:p>
            <a:pPr/>
            <a:r>
              <a:t>Pet Paradise Állatmenhely</a:t>
            </a:r>
          </a:p>
        </p:txBody>
      </p:sp>
      <p:sp>
        <p:nvSpPr>
          <p:cNvPr id="152" name="Készítette: Bécsi Adél és Kasza Katalin Eszter  2022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Készítette: Bécsi Adél és Kasza Katalin Eszter  2022.</a:t>
            </a:r>
          </a:p>
        </p:txBody>
      </p:sp>
      <p:sp>
        <p:nvSpPr>
          <p:cNvPr id="153" name="Reszponzív weboldal adatbázissal"/>
          <p:cNvSpPr txBox="1"/>
          <p:nvPr>
            <p:ph type="subTitle" sz="quarter" idx="1"/>
          </p:nvPr>
        </p:nvSpPr>
        <p:spPr>
          <a:xfrm>
            <a:off x="1269999" y="6766919"/>
            <a:ext cx="21844001" cy="2153872"/>
          </a:xfrm>
          <a:prstGeom prst="rect">
            <a:avLst/>
          </a:prstGeom>
        </p:spPr>
        <p:txBody>
          <a:bodyPr/>
          <a:lstStyle/>
          <a:p>
            <a:pPr/>
            <a:r>
              <a:t>Reszponzív weboldal adatbázissal</a:t>
            </a:r>
          </a:p>
        </p:txBody>
      </p:sp>
      <p:sp>
        <p:nvSpPr>
          <p:cNvPr id="154" name="Slide Number"/>
          <p:cNvSpPr txBox="1"/>
          <p:nvPr>
            <p:ph type="sldNum" sz="quarter" idx="4294967295"/>
          </p:nvPr>
        </p:nvSpPr>
        <p:spPr>
          <a:xfrm>
            <a:off x="12072759" y="13081000"/>
            <a:ext cx="225782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6345" y="3876811"/>
            <a:ext cx="3170605" cy="1071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3367" y="2123252"/>
            <a:ext cx="18197266" cy="1067049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Hírlevél, Elérhetőségek, Facebook"/>
          <p:cNvSpPr txBox="1"/>
          <p:nvPr>
            <p:ph type="title" idx="4294967295"/>
          </p:nvPr>
        </p:nvSpPr>
        <p:spPr>
          <a:xfrm>
            <a:off x="6872214" y="-526443"/>
            <a:ext cx="9652001" cy="1524001"/>
          </a:xfrm>
          <a:prstGeom prst="rect">
            <a:avLst/>
          </a:prstGeom>
        </p:spPr>
        <p:txBody>
          <a:bodyPr/>
          <a:lstStyle>
            <a:lvl1pPr defTabSz="470534">
              <a:defRPr spc="-143" sz="4788"/>
            </a:lvl1pPr>
          </a:lstStyle>
          <a:p>
            <a:pPr/>
            <a:r>
              <a:t>Hírlevél, Elérhetőségek, Facebook</a:t>
            </a:r>
          </a:p>
        </p:txBody>
      </p:sp>
      <p:sp>
        <p:nvSpPr>
          <p:cNvPr id="2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54459" y="217302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datbázis felépíté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Adatbázis felépítése</a:t>
            </a:r>
          </a:p>
        </p:txBody>
      </p:sp>
      <p:sp>
        <p:nvSpPr>
          <p:cNvPr id="222" name="EK diagr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EK diagram</a:t>
            </a:r>
          </a:p>
        </p:txBody>
      </p:sp>
      <p:sp>
        <p:nvSpPr>
          <p:cNvPr id="223" name="Agenda Top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4" name="EK Diagram Projekt Y2022.png" descr="EK Diagram Projekt Y20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259" y="3743671"/>
            <a:ext cx="12467629" cy="601811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lide Number"/>
          <p:cNvSpPr txBox="1"/>
          <p:nvPr>
            <p:ph type="sldNum" sz="quarter" idx="4294967295"/>
          </p:nvPr>
        </p:nvSpPr>
        <p:spPr>
          <a:xfrm>
            <a:off x="12017019" y="13081000"/>
            <a:ext cx="337262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87209" y="990600"/>
            <a:ext cx="3568701" cy="120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atabase.JPG" descr="databas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33041" y="7950738"/>
            <a:ext cx="9450510" cy="450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60417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ont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Frontend</a:t>
            </a:r>
          </a:p>
        </p:txBody>
      </p:sp>
      <p:sp>
        <p:nvSpPr>
          <p:cNvPr id="230" name="Mit használtunk a frontend felépítéséhez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Mit használtunk a frontend felépítéséhez?</a:t>
            </a:r>
          </a:p>
        </p:txBody>
      </p:sp>
      <p:sp>
        <p:nvSpPr>
          <p:cNvPr id="231" name="HTML 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393192" defTabSz="709930">
              <a:spcBef>
                <a:spcPts val="2000"/>
              </a:spcBef>
              <a:defRPr spc="-47" sz="4730"/>
            </a:pPr>
            <a:r>
              <a:t>HTML 5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JS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CHROME DEV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BOOTSTRAP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FREEPIC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ONE PAGE TEMPLATE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GIT Hub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Safari</a:t>
            </a:r>
          </a:p>
        </p:txBody>
      </p:sp>
      <p:pic>
        <p:nvPicPr>
          <p:cNvPr id="232" name="download-1.jpg" descr="download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0150" y="5494291"/>
            <a:ext cx="40386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download-1.png" descr="downloa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7222" y="8945514"/>
            <a:ext cx="37973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download.jpg" descr="download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98650" y="4615955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download.png" descr="downloa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78122" y="9028149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lide Number"/>
          <p:cNvSpPr txBox="1"/>
          <p:nvPr>
            <p:ph type="sldNum" sz="quarter" idx="4294967295"/>
          </p:nvPr>
        </p:nvSpPr>
        <p:spPr>
          <a:xfrm>
            <a:off x="11995365" y="13081000"/>
            <a:ext cx="38057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github.jpg" descr="github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987976" y="7930616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afari.jpg" descr="safari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535912" y="11032100"/>
            <a:ext cx="3605490" cy="2019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99491" y="607655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5"/>
      <p:bldP build="whole" bldLvl="1" animBg="1" rev="0" advAuto="0" spid="235" grpId="6"/>
      <p:bldP build="whole" bldLvl="1" animBg="1" rev="0" advAuto="0" spid="232" grpId="1"/>
      <p:bldP build="whole" bldLvl="1" animBg="1" rev="0" advAuto="0" spid="233" grpId="3"/>
      <p:bldP build="whole" bldLvl="1" animBg="1" rev="0" advAuto="0" spid="234" grpId="2"/>
      <p:bldP build="whole" bldLvl="1" animBg="1" rev="0" advAuto="0" spid="237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ack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Backend</a:t>
            </a:r>
          </a:p>
        </p:txBody>
      </p:sp>
      <p:sp>
        <p:nvSpPr>
          <p:cNvPr id="242" name="Mit használtunk a Backend felépítéshez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Mit használtunk a Backend felépítéshez?</a:t>
            </a:r>
          </a:p>
        </p:txBody>
      </p:sp>
      <p:sp>
        <p:nvSpPr>
          <p:cNvPr id="243" name="MySQ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MySQL</a:t>
            </a:r>
          </a:p>
          <a:p>
            <a:pPr/>
            <a:r>
              <a:t>PHP</a:t>
            </a:r>
          </a:p>
          <a:p>
            <a:pPr/>
            <a:r>
              <a:t>GITHub</a:t>
            </a:r>
          </a:p>
          <a:p>
            <a:pPr/>
            <a:r>
              <a:t>XAMPP</a:t>
            </a:r>
          </a:p>
        </p:txBody>
      </p:sp>
      <p:pic>
        <p:nvPicPr>
          <p:cNvPr id="244" name="mysql.png" descr="mysq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6502" y="6746800"/>
            <a:ext cx="5219889" cy="347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hp.png" descr="ph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93728" y="4076655"/>
            <a:ext cx="4720209" cy="2360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github.jpg" descr="githu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83599" y="7782314"/>
            <a:ext cx="3221049" cy="3221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xampp.png" descr="xamp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2491" y="10629076"/>
            <a:ext cx="5588001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lide Number"/>
          <p:cNvSpPr txBox="1"/>
          <p:nvPr>
            <p:ph type="sldNum" sz="quarter" idx="4294967295"/>
          </p:nvPr>
        </p:nvSpPr>
        <p:spPr>
          <a:xfrm>
            <a:off x="11988380" y="13081000"/>
            <a:ext cx="39454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93938" y="737772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4"/>
      <p:bldP build="whole" bldLvl="1" animBg="1" rev="0" advAuto="0" spid="244" grpId="2"/>
      <p:bldP build="whole" bldLvl="1" animBg="1" rev="0" advAuto="0" spid="246" grpId="3"/>
      <p:bldP build="whole" bldLvl="1" animBg="1" rev="0" advAuto="0" spid="24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Kódoláshoz használt szoftverek:"/>
          <p:cNvSpPr txBox="1"/>
          <p:nvPr>
            <p:ph type="title"/>
          </p:nvPr>
        </p:nvSpPr>
        <p:spPr>
          <a:xfrm>
            <a:off x="1270000" y="812800"/>
            <a:ext cx="13327271" cy="1562100"/>
          </a:xfrm>
          <a:prstGeom prst="rect">
            <a:avLst/>
          </a:prstGeom>
        </p:spPr>
        <p:txBody>
          <a:bodyPr/>
          <a:lstStyle>
            <a:lvl1pPr defTabSz="701675">
              <a:defRPr spc="-214" sz="7140"/>
            </a:lvl1pPr>
          </a:lstStyle>
          <a:p>
            <a:pPr/>
            <a:r>
              <a:t>Kódoláshoz használt szoftverek:</a:t>
            </a:r>
          </a:p>
        </p:txBody>
      </p:sp>
      <p:sp>
        <p:nvSpPr>
          <p:cNvPr id="252" name="Agenda Subtitle"/>
          <p:cNvSpPr txBox="1"/>
          <p:nvPr>
            <p:ph type="body" idx="21"/>
          </p:nvPr>
        </p:nvSpPr>
        <p:spPr>
          <a:xfrm>
            <a:off x="1270000" y="2133600"/>
            <a:ext cx="12393055" cy="1016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Visual Studio Code…"/>
          <p:cNvSpPr txBox="1"/>
          <p:nvPr>
            <p:ph type="body" sz="half" idx="1"/>
          </p:nvPr>
        </p:nvSpPr>
        <p:spPr>
          <a:xfrm>
            <a:off x="1270000" y="3786466"/>
            <a:ext cx="12513299" cy="8913534"/>
          </a:xfrm>
          <a:prstGeom prst="rect">
            <a:avLst/>
          </a:prstGeom>
        </p:spPr>
        <p:txBody>
          <a:bodyPr/>
          <a:lstStyle/>
          <a:p>
            <a:pPr/>
            <a:r>
              <a:t>Visual Studio Code</a:t>
            </a:r>
          </a:p>
          <a:p>
            <a:pPr/>
            <a:r>
              <a:t>TextEdit</a:t>
            </a:r>
          </a:p>
        </p:txBody>
      </p:sp>
      <p:pic>
        <p:nvPicPr>
          <p:cNvPr id="254" name="textedit.jpg" descr="textedi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329" y="5700429"/>
            <a:ext cx="28575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download-3.jpg" descr="download-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2710" y="3974986"/>
            <a:ext cx="3302001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frontbackend.jpeg" descr="frontbackend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47830" y="2323013"/>
            <a:ext cx="7818307" cy="111861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508000" dist="233708" dir="2700000">
              <a:srgbClr val="000000">
                <a:alpha val="50000"/>
              </a:srgbClr>
            </a:outerShdw>
          </a:effectLst>
        </p:spPr>
      </p:pic>
      <p:sp>
        <p:nvSpPr>
          <p:cNvPr id="257" name="Slide Number"/>
          <p:cNvSpPr txBox="1"/>
          <p:nvPr>
            <p:ph type="sldNum" sz="quarter" idx="4294967295"/>
          </p:nvPr>
        </p:nvSpPr>
        <p:spPr>
          <a:xfrm>
            <a:off x="11989358" y="13081000"/>
            <a:ext cx="392584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03585" y="555608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2"/>
      <p:bldP build="whole" bldLvl="1" animBg="1" rev="0" advAuto="0" spid="25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sztelés folyam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Tesztelés folyamata</a:t>
            </a:r>
          </a:p>
        </p:txBody>
      </p:sp>
      <p:sp>
        <p:nvSpPr>
          <p:cNvPr id="261" name="Statikus  verifikációs és validácós vizsgálat…"/>
          <p:cNvSpPr txBox="1"/>
          <p:nvPr>
            <p:ph type="body" idx="1"/>
          </p:nvPr>
        </p:nvSpPr>
        <p:spPr>
          <a:xfrm>
            <a:off x="1270000" y="2748827"/>
            <a:ext cx="21844000" cy="10043189"/>
          </a:xfrm>
          <a:prstGeom prst="rect">
            <a:avLst/>
          </a:prstGeom>
        </p:spPr>
        <p:txBody>
          <a:bodyPr/>
          <a:lstStyle/>
          <a:p>
            <a:pPr/>
            <a:r>
              <a:t>Statikus  verifikációs és validácós vizsgálat</a:t>
            </a:r>
          </a:p>
          <a:p>
            <a:pPr/>
            <a:r>
              <a:t>Dinamikus verifikációs és validácós vizsgálat  </a:t>
            </a:r>
          </a:p>
          <a:p>
            <a:pPr/>
          </a:p>
        </p:txBody>
      </p:sp>
      <p:pic>
        <p:nvPicPr>
          <p:cNvPr id="262" name="page26image63362192.png" descr="page26image6336219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2748827"/>
            <a:ext cx="21078788" cy="69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Title"/>
          <p:cNvSpPr/>
          <p:nvPr>
            <p:ph type="body" sz="quarter" idx="13"/>
          </p:nvPr>
        </p:nvSpPr>
        <p:spPr>
          <a:xfrm>
            <a:off x="1269999" y="2154975"/>
            <a:ext cx="21844002" cy="492253"/>
          </a:xfrm>
          <a:prstGeom prst="roundRect">
            <a:avLst>
              <a:gd name="adj" fmla="val 0"/>
            </a:avLst>
          </a:prstGeom>
        </p:spPr>
        <p:txBody>
          <a:bodyPr anchor="ctr">
            <a:noAutofit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264" name="Slide Number"/>
          <p:cNvSpPr txBox="1"/>
          <p:nvPr>
            <p:ph type="sldNum" sz="quarter" idx="4294967295"/>
          </p:nvPr>
        </p:nvSpPr>
        <p:spPr>
          <a:xfrm>
            <a:off x="11990755" y="13081000"/>
            <a:ext cx="38979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15867" y="990600"/>
            <a:ext cx="3568701" cy="120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sztelési hibák"/>
          <p:cNvSpPr txBox="1"/>
          <p:nvPr>
            <p:ph type="title" idx="4294967295"/>
          </p:nvPr>
        </p:nvSpPr>
        <p:spPr>
          <a:xfrm>
            <a:off x="1270000" y="838200"/>
            <a:ext cx="9652000" cy="1524000"/>
          </a:xfrm>
          <a:prstGeom prst="rect">
            <a:avLst/>
          </a:prstGeom>
        </p:spPr>
        <p:txBody>
          <a:bodyPr/>
          <a:lstStyle/>
          <a:p>
            <a:pPr/>
            <a:r>
              <a:t>Tesztelési hibák</a:t>
            </a:r>
          </a:p>
        </p:txBody>
      </p:sp>
      <p:sp>
        <p:nvSpPr>
          <p:cNvPr id="268" name="Adathibák feltárása…"/>
          <p:cNvSpPr txBox="1"/>
          <p:nvPr>
            <p:ph type="body" sz="half" idx="4294967295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Adathibák feltárása </a:t>
            </a:r>
          </a:p>
          <a:p>
            <a:pPr/>
            <a:r>
              <a:t>Vezérési hibák felderítése</a:t>
            </a:r>
          </a:p>
          <a:p>
            <a:pPr/>
            <a:r>
              <a:t>I/O hibák</a:t>
            </a:r>
          </a:p>
          <a:p>
            <a:pPr/>
            <a:r>
              <a:t>Tárolás menedzsment hiba</a:t>
            </a:r>
          </a:p>
        </p:txBody>
      </p:sp>
      <p:sp>
        <p:nvSpPr>
          <p:cNvPr id="269" name="Amit használtunk:…"/>
          <p:cNvSpPr txBox="1"/>
          <p:nvPr/>
        </p:nvSpPr>
        <p:spPr>
          <a:xfrm>
            <a:off x="12117982" y="3586844"/>
            <a:ext cx="9518134" cy="253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/>
            </a:pPr>
            <a:r>
              <a:t>Amit használtunk:</a:t>
            </a:r>
          </a:p>
          <a:p>
            <a:pPr>
              <a:defRPr sz="4800"/>
            </a:pPr>
            <a:r>
              <a:t>Fekete dobozos tesztelés</a:t>
            </a:r>
          </a:p>
          <a:p>
            <a:pPr>
              <a:defRPr sz="4800"/>
            </a:pPr>
            <a:r>
              <a:t>Fehér dobozos tesztelés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14694" y="996950"/>
            <a:ext cx="3568701" cy="1206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lide Number"/>
          <p:cNvSpPr txBox="1"/>
          <p:nvPr>
            <p:ph type="sldNum" sz="quarter" idx="4294967295"/>
          </p:nvPr>
        </p:nvSpPr>
        <p:spPr>
          <a:xfrm>
            <a:off x="11986285" y="13081000"/>
            <a:ext cx="39873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catconfused.jpg" descr="catconfuse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94453" y="7477707"/>
            <a:ext cx="5916798" cy="4431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warp dir="in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ejlesztendő terület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Fejlesztendő területek</a:t>
            </a:r>
          </a:p>
        </p:txBody>
      </p:sp>
      <p:sp>
        <p:nvSpPr>
          <p:cNvPr id="275" name="és kihíváso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és kihívások</a:t>
            </a:r>
          </a:p>
        </p:txBody>
      </p:sp>
      <p:sp>
        <p:nvSpPr>
          <p:cNvPr id="276" name="-Online fizetés vagy PayP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-Online fizetés vagy PayPal</a:t>
            </a:r>
          </a:p>
          <a:p>
            <a:pPr/>
            <a:r>
              <a:t>-Asztali alkalmazás készítése illetve applikáció fejlesztés</a:t>
            </a:r>
          </a:p>
          <a:p>
            <a:pPr/>
            <a:r>
              <a:t>- Jobb time management</a:t>
            </a:r>
          </a:p>
          <a:p>
            <a:pPr/>
            <a:r>
              <a:t>- Team work skill-ek fejlesztése</a:t>
            </a:r>
          </a:p>
          <a:p>
            <a:pPr/>
            <a:r>
              <a:t>- Gyorsabban gépelni mint a villám:)</a:t>
            </a:r>
          </a:p>
        </p:txBody>
      </p:sp>
      <p:sp>
        <p:nvSpPr>
          <p:cNvPr id="277" name="Slide Number"/>
          <p:cNvSpPr txBox="1"/>
          <p:nvPr>
            <p:ph type="sldNum" sz="quarter" idx="4294967295"/>
          </p:nvPr>
        </p:nvSpPr>
        <p:spPr>
          <a:xfrm>
            <a:off x="11999417" y="13081000"/>
            <a:ext cx="37246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8" name="images.jpg" descr="imag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7594" y="7084050"/>
            <a:ext cx="7872020" cy="4906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resentation of the Webpage"/>
          <p:cNvSpPr txBox="1"/>
          <p:nvPr>
            <p:ph type="title"/>
          </p:nvPr>
        </p:nvSpPr>
        <p:spPr>
          <a:xfrm>
            <a:off x="1270000" y="1147987"/>
            <a:ext cx="21844000" cy="1562101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rgbClr val="5E7292"/>
                    </a:gs>
                  </a:gsLst>
                  <a:lin ang="5400000" scaled="0"/>
                </a:gradFill>
              </a:defRPr>
            </a:lvl1pPr>
          </a:lstStyle>
          <a:p>
            <a:pPr/>
            <a:r>
              <a:t>Presentation of the Webpage</a:t>
            </a:r>
          </a:p>
        </p:txBody>
      </p:sp>
      <p:sp>
        <p:nvSpPr>
          <p:cNvPr id="281" name="The Pet Paradise Animal Shelter"/>
          <p:cNvSpPr txBox="1"/>
          <p:nvPr>
            <p:ph type="body" idx="21"/>
          </p:nvPr>
        </p:nvSpPr>
        <p:spPr>
          <a:xfrm>
            <a:off x="1270000" y="281305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Pet Paradise Animal Shelter </a:t>
            </a:r>
          </a:p>
        </p:txBody>
      </p:sp>
      <p:sp>
        <p:nvSpPr>
          <p:cNvPr id="282" name="The idea 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84047">
              <a:spcBef>
                <a:spcPts val="0"/>
              </a:spcBef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i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dea :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defTabSz="384047">
              <a:spcBef>
                <a:spcPts val="0"/>
              </a:spcBef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Webpage for an animal shelter where prospective owners could search for the perfect pet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Two main categories : cats and dogs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Pets could be listed as: breed, age, size, dat of get in, fur length and so on.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On clickable images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Registration 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Newsletter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Location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Email address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Social Media profile</a:t>
            </a:r>
          </a:p>
        </p:txBody>
      </p:sp>
      <p:sp>
        <p:nvSpPr>
          <p:cNvPr id="283" name="Slide Number"/>
          <p:cNvSpPr txBox="1"/>
          <p:nvPr>
            <p:ph type="sldNum" sz="quarter" idx="4294967295"/>
          </p:nvPr>
        </p:nvSpPr>
        <p:spPr>
          <a:xfrm>
            <a:off x="11987961" y="13081000"/>
            <a:ext cx="39537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42867" y="1325787"/>
            <a:ext cx="3568701" cy="120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 Gallery" descr="Image Gallery"/>
          <p:cNvPicPr>
            <a:picLocks noChangeAspect="1"/>
          </p:cNvPicPr>
          <p:nvPr/>
        </p:nvPicPr>
        <p:blipFill>
          <a:blip r:embed="rId3">
            <a:extLst/>
          </a:blip>
          <a:srcRect l="0" t="6824" r="0" b="6824"/>
          <a:stretch>
            <a:fillRect/>
          </a:stretch>
        </p:blipFill>
        <p:spPr>
          <a:xfrm>
            <a:off x="10494393" y="8438242"/>
            <a:ext cx="6978172" cy="4009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Downturns and difficulties"/>
          <p:cNvSpPr txBox="1"/>
          <p:nvPr>
            <p:ph type="title" idx="4294967295"/>
          </p:nvPr>
        </p:nvSpPr>
        <p:spPr>
          <a:xfrm>
            <a:off x="1270000" y="838200"/>
            <a:ext cx="17354541" cy="1524000"/>
          </a:xfrm>
          <a:prstGeom prst="rect">
            <a:avLst/>
          </a:prstGeom>
        </p:spPr>
        <p:txBody>
          <a:bodyPr/>
          <a:lstStyle/>
          <a:p>
            <a:pPr/>
            <a:r>
              <a:t>Downturns and difficulties</a:t>
            </a:r>
          </a:p>
        </p:txBody>
      </p:sp>
      <p:sp>
        <p:nvSpPr>
          <p:cNvPr id="288" name="GIT Hub repository confusion…"/>
          <p:cNvSpPr txBox="1"/>
          <p:nvPr>
            <p:ph type="body" sz="half" idx="4294967295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GIT Hub repository confusion</a:t>
            </a:r>
          </a:p>
          <a:p>
            <a:pPr/>
            <a:r>
              <a:t>Non clickable links</a:t>
            </a:r>
          </a:p>
          <a:p>
            <a:pPr/>
            <a:r>
              <a:t>Time management</a:t>
            </a:r>
          </a:p>
          <a:p>
            <a:pPr/>
            <a:r>
              <a:t>Documentation preparation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18787" y="815842"/>
            <a:ext cx="35687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lide Number"/>
          <p:cNvSpPr txBox="1"/>
          <p:nvPr>
            <p:ph type="sldNum" sz="quarter" idx="4294967295"/>
          </p:nvPr>
        </p:nvSpPr>
        <p:spPr>
          <a:xfrm>
            <a:off x="11987542" y="13081000"/>
            <a:ext cx="39621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catdog.jpg" descr="catdo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2614" y="4833868"/>
            <a:ext cx="10822542" cy="7201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Northern Lights display over a snowy mountain landscape" descr="Northern Lights display over a snowy mountain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11111" b="0"/>
          <a:stretch>
            <a:fillRect/>
          </a:stretch>
        </p:blipFill>
        <p:spPr>
          <a:xfrm>
            <a:off x="12104908" y="2298344"/>
            <a:ext cx="4978492" cy="5600804"/>
          </a:xfrm>
          <a:prstGeom prst="rect">
            <a:avLst/>
          </a:prstGeom>
        </p:spPr>
      </p:pic>
      <p:sp>
        <p:nvSpPr>
          <p:cNvPr id="158" name="Bemutatkozás"/>
          <p:cNvSpPr txBox="1"/>
          <p:nvPr>
            <p:ph type="title"/>
          </p:nvPr>
        </p:nvSpPr>
        <p:spPr>
          <a:xfrm>
            <a:off x="6800391" y="-246107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Bemutatkozás</a:t>
            </a:r>
          </a:p>
        </p:txBody>
      </p:sp>
      <p:sp>
        <p:nvSpPr>
          <p:cNvPr id="159" name="Bécsi Adél (IT recruiter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Bécsi Adél (IT recruiter)</a:t>
            </a:r>
          </a:p>
          <a:p>
            <a:pPr/>
            <a:r>
              <a:t>Kasza Katalin (Nyelvtanár)</a:t>
            </a:r>
          </a:p>
          <a:p>
            <a:pPr/>
          </a:p>
          <a:p>
            <a:pPr/>
            <a:r>
              <a:t>Ami közös bennünk: Mindketten szívünkön  viseljük a gazdátlan kutyák és cicák sorsát.</a:t>
            </a:r>
          </a:p>
        </p:txBody>
      </p:sp>
      <p:sp>
        <p:nvSpPr>
          <p:cNvPr id="160" name="Kik vagyunk?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Kik vagyunk?</a:t>
            </a:r>
          </a:p>
        </p:txBody>
      </p:sp>
      <p:pic>
        <p:nvPicPr>
          <p:cNvPr id="161" name="Image Gallery" descr="Image Gallery"/>
          <p:cNvPicPr>
            <a:picLocks noChangeAspect="1"/>
          </p:cNvPicPr>
          <p:nvPr/>
        </p:nvPicPr>
        <p:blipFill>
          <a:blip r:embed="rId3">
            <a:extLst/>
          </a:blip>
          <a:srcRect l="0" t="5315" r="0" b="17219"/>
          <a:stretch>
            <a:fillRect/>
          </a:stretch>
        </p:blipFill>
        <p:spPr>
          <a:xfrm>
            <a:off x="17727542" y="2095213"/>
            <a:ext cx="6248338" cy="600696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lide Number"/>
          <p:cNvSpPr txBox="1"/>
          <p:nvPr>
            <p:ph type="sldNum" sz="quarter" idx="4294967295"/>
          </p:nvPr>
        </p:nvSpPr>
        <p:spPr>
          <a:xfrm>
            <a:off x="12051106" y="13081000"/>
            <a:ext cx="26908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66454" y="503561"/>
            <a:ext cx="35687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Mi is  tartunk állatokat kutyát cicát stb.:)"/>
          <p:cNvSpPr txBox="1"/>
          <p:nvPr/>
        </p:nvSpPr>
        <p:spPr>
          <a:xfrm>
            <a:off x="12165427" y="9088868"/>
            <a:ext cx="10493150" cy="1619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>
                <a:solidFill>
                  <a:srgbClr val="F0F1D9"/>
                </a:solidFill>
              </a:defRPr>
            </a:lvl1pPr>
          </a:lstStyle>
          <a:p>
            <a:pPr/>
            <a:r>
              <a:t>Mi is  tartunk állatokat kutyát cicát stb.:)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ource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Sources:</a:t>
            </a:r>
          </a:p>
        </p:txBody>
      </p:sp>
      <p:sp>
        <p:nvSpPr>
          <p:cNvPr id="294" name="used for this pres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used for this presentation</a:t>
            </a:r>
          </a:p>
        </p:txBody>
      </p:sp>
      <p:sp>
        <p:nvSpPr>
          <p:cNvPr id="295" name="www.freepic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www.freepic.com</a:t>
            </a:r>
          </a:p>
          <a:p>
            <a:pPr/>
            <a:r>
              <a:t>Commonity use pictures and logos</a:t>
            </a:r>
          </a:p>
          <a:p>
            <a:pPr/>
            <a:r>
              <a:t>Pet Paradise Webpage </a:t>
            </a:r>
            <a:r>
              <a:rPr u="sng">
                <a:hlinkClick r:id="rId3" invalidUrl="" action="" tgtFrame="" tooltip="" history="1" highlightClick="0" endSnd="0"/>
              </a:rPr>
              <a:t>petparadise.io</a:t>
            </a:r>
          </a:p>
          <a:p>
            <a:pPr/>
            <a:r>
              <a:t>Presentation sample provided</a:t>
            </a:r>
          </a:p>
        </p:txBody>
      </p:sp>
      <p:pic>
        <p:nvPicPr>
          <p:cNvPr id="296" name="IMG_0280.jpeg" descr="IMG_0280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60852" y="4392048"/>
            <a:ext cx="5855738" cy="7807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2" grpId="1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hank you for your attentio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for your attention!</a:t>
            </a:r>
          </a:p>
        </p:txBody>
      </p:sp>
      <p:sp>
        <p:nvSpPr>
          <p:cNvPr id="299" name="We have already adopted one! Will you?"/>
          <p:cNvSpPr txBox="1"/>
          <p:nvPr>
            <p:ph type="body" idx="1"/>
          </p:nvPr>
        </p:nvSpPr>
        <p:spPr>
          <a:xfrm>
            <a:off x="1270000" y="3355711"/>
            <a:ext cx="21844000" cy="1022859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A652CB"/>
                </a:solidFill>
              </a:defRPr>
            </a:lvl1pPr>
          </a:lstStyle>
          <a:p>
            <a:pPr/>
            <a:r>
              <a:t>We have already adopted one! Will you?</a:t>
            </a:r>
          </a:p>
        </p:txBody>
      </p:sp>
      <p:pic>
        <p:nvPicPr>
          <p:cNvPr id="300" name="IMG_0295.jpg" descr="IMG_029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5936" y="5062231"/>
            <a:ext cx="4242717" cy="566008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lide Number"/>
          <p:cNvSpPr txBox="1"/>
          <p:nvPr>
            <p:ph type="sldNum" sz="quarter" idx="4294967295"/>
          </p:nvPr>
        </p:nvSpPr>
        <p:spPr>
          <a:xfrm>
            <a:off x="11995365" y="13081000"/>
            <a:ext cx="38057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82632" y="728127"/>
            <a:ext cx="3568701" cy="120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adel es kutya2.JPG" descr="adel es kutya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2614" y="5091093"/>
            <a:ext cx="4581006" cy="566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adeleskutya.JPG" descr="adeleskutya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02267" y="6657230"/>
            <a:ext cx="5516184" cy="5843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G_1189.jpeg" descr="IMG_1189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322291" y="7448869"/>
            <a:ext cx="3877159" cy="5169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rojekt feladat része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Projekt feladat részei</a:t>
            </a:r>
          </a:p>
        </p:txBody>
      </p:sp>
      <p:sp>
        <p:nvSpPr>
          <p:cNvPr id="167" name="és feladatok megosztás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és feladatok megosztása</a:t>
            </a:r>
          </a:p>
        </p:txBody>
      </p:sp>
      <p:sp>
        <p:nvSpPr>
          <p:cNvPr id="168" name="- Reszponziv weboldal…"/>
          <p:cNvSpPr txBox="1"/>
          <p:nvPr>
            <p:ph type="body" sz="half" idx="1"/>
          </p:nvPr>
        </p:nvSpPr>
        <p:spPr>
          <a:xfrm>
            <a:off x="1269999" y="4267199"/>
            <a:ext cx="14288695" cy="7880039"/>
          </a:xfrm>
          <a:prstGeom prst="rect">
            <a:avLst/>
          </a:prstGeom>
        </p:spPr>
        <p:txBody>
          <a:bodyPr/>
          <a:lstStyle/>
          <a:p>
            <a:pPr defTabSz="734694">
              <a:spcBef>
                <a:spcPts val="2100"/>
              </a:spcBef>
              <a:defRPr spc="-48" sz="4895"/>
            </a:pPr>
            <a:r>
              <a:t>- Reszponziv weboldal </a:t>
            </a:r>
          </a:p>
          <a:p>
            <a:pPr defTabSz="734694">
              <a:spcBef>
                <a:spcPts val="2100"/>
              </a:spcBef>
              <a:defRPr spc="-48" sz="4895"/>
            </a:pPr>
            <a:r>
              <a:t>- Háttéradatbázis</a:t>
            </a:r>
          </a:p>
          <a:p>
            <a:pPr defTabSz="734694">
              <a:spcBef>
                <a:spcPts val="2100"/>
              </a:spcBef>
              <a:defRPr spc="-48" sz="4895"/>
            </a:pPr>
          </a:p>
          <a:p>
            <a:pPr defTabSz="734694">
              <a:spcBef>
                <a:spcPts val="2100"/>
              </a:spcBef>
              <a:defRPr spc="-48" sz="4895"/>
            </a:pPr>
            <a:r>
              <a:t>Kati: Weboldal tervezés, prezentáció, frontend design</a:t>
            </a:r>
          </a:p>
          <a:p>
            <a:pPr defTabSz="734694">
              <a:spcBef>
                <a:spcPts val="2100"/>
              </a:spcBef>
              <a:defRPr spc="-48" sz="4895"/>
            </a:pPr>
            <a:r>
              <a:t>Adél: Adatbázis létrehozása, backend regisztráció </a:t>
            </a:r>
          </a:p>
          <a:p>
            <a:pPr defTabSz="734694">
              <a:spcBef>
                <a:spcPts val="2100"/>
              </a:spcBef>
              <a:defRPr spc="-48" sz="4895"/>
            </a:pPr>
            <a:r>
              <a:t>Együtt: Dokumentáció, Tesztelés </a:t>
            </a:r>
          </a:p>
        </p:txBody>
      </p:sp>
      <p:pic>
        <p:nvPicPr>
          <p:cNvPr id="169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0" t="12285" r="0" b="12285"/>
          <a:stretch>
            <a:fillRect/>
          </a:stretch>
        </p:blipFill>
        <p:spPr>
          <a:xfrm>
            <a:off x="16669712" y="6549790"/>
            <a:ext cx="6431589" cy="514064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lide Number"/>
          <p:cNvSpPr txBox="1"/>
          <p:nvPr>
            <p:ph type="sldNum" sz="quarter" idx="4294967295"/>
          </p:nvPr>
        </p:nvSpPr>
        <p:spPr>
          <a:xfrm>
            <a:off x="12044121" y="13081000"/>
            <a:ext cx="28305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 Pet Paradise Weboldal 1."/>
          <p:cNvSpPr txBox="1"/>
          <p:nvPr>
            <p:ph type="title"/>
          </p:nvPr>
        </p:nvSpPr>
        <p:spPr>
          <a:xfrm>
            <a:off x="1270000" y="22744"/>
            <a:ext cx="21844000" cy="1562101"/>
          </a:xfrm>
          <a:prstGeom prst="rect">
            <a:avLst/>
          </a:prstGeom>
        </p:spPr>
        <p:txBody>
          <a:bodyPr/>
          <a:lstStyle/>
          <a:p>
            <a:pPr/>
            <a:r>
              <a:t>A Pet Paradise Weboldal 1.</a:t>
            </a:r>
          </a:p>
        </p:txBody>
      </p:sp>
      <p:sp>
        <p:nvSpPr>
          <p:cNvPr id="173" name="Miért éppen Kutya-Cica Állatmenhely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Miért éppen Kutya-Cica Állatmenhely? </a:t>
            </a:r>
          </a:p>
        </p:txBody>
      </p:sp>
      <p:sp>
        <p:nvSpPr>
          <p:cNvPr id="174" name="Mert nekünk a kutyák és cicák a kedvenceink:)…"/>
          <p:cNvSpPr txBox="1"/>
          <p:nvPr>
            <p:ph type="body" sz="half" idx="1"/>
          </p:nvPr>
        </p:nvSpPr>
        <p:spPr>
          <a:xfrm>
            <a:off x="1270000" y="4267200"/>
            <a:ext cx="13122711" cy="9448159"/>
          </a:xfrm>
          <a:prstGeom prst="rect">
            <a:avLst/>
          </a:prstGeom>
        </p:spPr>
        <p:txBody>
          <a:bodyPr/>
          <a:lstStyle/>
          <a:p>
            <a:pPr marL="422592" indent="-422592" defTabSz="544830">
              <a:spcBef>
                <a:spcPts val="1500"/>
              </a:spcBef>
              <a:buClr>
                <a:srgbClr val="FFFFFF"/>
              </a:buClr>
              <a:buSzPct val="100000"/>
              <a:buChar char="•"/>
              <a:defRPr spc="-52" sz="5214"/>
            </a:pPr>
            <a:r>
              <a:t>Mert nekünk a kutyák és cicák a kedvenceink:)</a:t>
            </a:r>
          </a:p>
          <a:p>
            <a:pPr marL="422592" indent="-422592" defTabSz="544830">
              <a:spcBef>
                <a:spcPts val="1500"/>
              </a:spcBef>
              <a:buClr>
                <a:srgbClr val="FFFFFF"/>
              </a:buClr>
              <a:buSzPct val="100000"/>
              <a:buChar char="•"/>
              <a:defRPr spc="-52" sz="5214"/>
            </a:pPr>
            <a:r>
              <a:t>Mert sok a gazdára váró, elhagyott vagy éppen kidobott kutya és cica Budapesten</a:t>
            </a:r>
          </a:p>
          <a:p>
            <a:pPr marL="422592" indent="-422592" defTabSz="544830">
              <a:spcBef>
                <a:spcPts val="1500"/>
              </a:spcBef>
              <a:buClr>
                <a:srgbClr val="FFFFFF"/>
              </a:buClr>
              <a:buSzPct val="100000"/>
              <a:buChar char="•"/>
              <a:defRPr spc="-52" sz="5214"/>
            </a:pPr>
            <a:r>
              <a:t>Mert mi így szeretnénk segíteni hogy menhelyről kerüljenek gazdihoz  és ne szaporítótól /tenyésztőtől vásároljanak az emberek</a:t>
            </a:r>
          </a:p>
          <a:p>
            <a:pPr marL="422592" indent="-422592" defTabSz="544830">
              <a:spcBef>
                <a:spcPts val="1500"/>
              </a:spcBef>
              <a:buClr>
                <a:srgbClr val="FFFFFF"/>
              </a:buClr>
              <a:buSzPct val="100000"/>
              <a:buChar char="•"/>
              <a:defRPr spc="-52" sz="5214"/>
            </a:pPr>
          </a:p>
        </p:txBody>
      </p:sp>
      <p:pic>
        <p:nvPicPr>
          <p:cNvPr id="175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486"/>
          <a:stretch>
            <a:fillRect/>
          </a:stretch>
        </p:blipFill>
        <p:spPr>
          <a:xfrm>
            <a:off x="14762247" y="3698356"/>
            <a:ext cx="8410877" cy="992225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lide Number"/>
          <p:cNvSpPr txBox="1"/>
          <p:nvPr>
            <p:ph type="sldNum" sz="quarter" idx="4294967295"/>
          </p:nvPr>
        </p:nvSpPr>
        <p:spPr>
          <a:xfrm>
            <a:off x="12042305" y="13081000"/>
            <a:ext cx="28669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40431" y="386635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 Pet Paradise Weboldal 2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Pet Paradise Weboldal 2.</a:t>
            </a:r>
          </a:p>
        </p:txBody>
      </p:sp>
      <p:sp>
        <p:nvSpPr>
          <p:cNvPr id="180" name="Miért éppen a Pet Paradis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Miért éppen a Pet Paradise?</a:t>
            </a:r>
          </a:p>
        </p:txBody>
      </p:sp>
      <p:sp>
        <p:nvSpPr>
          <p:cNvPr id="181" name="Gazdátlan kutyák és cicák örökbeadása és örökbefogadás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Gazdátlan kutyák és cicák örökbeadása és örökbefogadása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Megfelelő állat és gazdi kiválasztása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Adatbázis a gazdi keresés megkönnyítésére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Önkéntes munka lehetőség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Weboldal könnyen kezelhető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Reszponziv  és dinamikus weboldal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Nagyítható  és lementhető képek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Regisztrációhoz kötött örökbefogadás</a:t>
            </a:r>
          </a:p>
          <a:p>
            <a:pPr marL="240717" indent="-24071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29" sz="2970"/>
            </a:pPr>
          </a:p>
        </p:txBody>
      </p:sp>
      <p:grpSp>
        <p:nvGrpSpPr>
          <p:cNvPr id="184" name="Image Gallery"/>
          <p:cNvGrpSpPr/>
          <p:nvPr/>
        </p:nvGrpSpPr>
        <p:grpSpPr>
          <a:xfrm>
            <a:off x="14173027" y="5363102"/>
            <a:ext cx="10035855" cy="7416524"/>
            <a:chOff x="0" y="0"/>
            <a:chExt cx="10035854" cy="7416523"/>
          </a:xfrm>
        </p:grpSpPr>
        <p:pic>
          <p:nvPicPr>
            <p:cNvPr id="182" name="fufi paradise.JPG" descr="fufi paradise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0950" r="0" b="30950"/>
            <a:stretch>
              <a:fillRect/>
            </a:stretch>
          </p:blipFill>
          <p:spPr>
            <a:xfrm>
              <a:off x="0" y="0"/>
              <a:ext cx="10035855" cy="67972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Caption"/>
            <p:cNvSpPr/>
            <p:nvPr/>
          </p:nvSpPr>
          <p:spPr>
            <a:xfrm>
              <a:off x="0" y="6873471"/>
              <a:ext cx="10035855" cy="543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12046496" y="13081000"/>
            <a:ext cx="27830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86924" y="61161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eboldal része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Weboldal részei</a:t>
            </a:r>
          </a:p>
        </p:txBody>
      </p:sp>
      <p:sp>
        <p:nvSpPr>
          <p:cNvPr id="189" name="Agenda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Agenda Top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794" y="2408808"/>
            <a:ext cx="22040412" cy="1091987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4294967295"/>
          </p:nvPr>
        </p:nvSpPr>
        <p:spPr>
          <a:xfrm>
            <a:off x="12042025" y="13081000"/>
            <a:ext cx="28725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07680" y="789819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rippl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zűrési feltételek, katergóriá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Szűrési feltételek, katergóriák</a:t>
            </a:r>
          </a:p>
        </p:txBody>
      </p:sp>
      <p:sp>
        <p:nvSpPr>
          <p:cNvPr id="196" name="továbblépési lehetőségg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továbblépési lehetőséggel</a:t>
            </a:r>
          </a:p>
        </p:txBody>
      </p:sp>
      <p:sp>
        <p:nvSpPr>
          <p:cNvPr id="197" name="Agenda Top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7100" y="5410200"/>
            <a:ext cx="15163800" cy="640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lide Number"/>
          <p:cNvSpPr txBox="1"/>
          <p:nvPr>
            <p:ph type="sldNum" sz="quarter" idx="4294967295"/>
          </p:nvPr>
        </p:nvSpPr>
        <p:spPr>
          <a:xfrm>
            <a:off x="12055157" y="13081000"/>
            <a:ext cx="26098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32243" y="815842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et Paradise Állatmenhely története"/>
          <p:cNvSpPr txBox="1"/>
          <p:nvPr>
            <p:ph type="title"/>
          </p:nvPr>
        </p:nvSpPr>
        <p:spPr>
          <a:xfrm>
            <a:off x="1270000" y="596615"/>
            <a:ext cx="21844000" cy="15621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Pet Paradise Állatmenhely története</a:t>
            </a:r>
          </a:p>
        </p:txBody>
      </p:sp>
      <p:sp>
        <p:nvSpPr>
          <p:cNvPr id="203" name="Agenda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Agenda Top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104" y="2366296"/>
            <a:ext cx="19908949" cy="1035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lide Number"/>
          <p:cNvSpPr txBox="1"/>
          <p:nvPr>
            <p:ph type="sldNum" sz="quarter" idx="4294967295"/>
          </p:nvPr>
        </p:nvSpPr>
        <p:spPr>
          <a:xfrm>
            <a:off x="12043702" y="130810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24054" y="799746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973" y="328329"/>
            <a:ext cx="10055683" cy="4307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2834" y="2544591"/>
            <a:ext cx="12672140" cy="3883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4583" y="6898013"/>
            <a:ext cx="12281248" cy="618142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ogy jutok el hozzátok? Házirend és Egyéb linkek"/>
          <p:cNvSpPr txBox="1"/>
          <p:nvPr>
            <p:ph type="title" idx="4294967295"/>
          </p:nvPr>
        </p:nvSpPr>
        <p:spPr>
          <a:xfrm>
            <a:off x="11638574" y="454428"/>
            <a:ext cx="8771923" cy="1614344"/>
          </a:xfrm>
          <a:prstGeom prst="rect">
            <a:avLst/>
          </a:prstGeom>
        </p:spPr>
        <p:txBody>
          <a:bodyPr/>
          <a:lstStyle>
            <a:lvl1pPr defTabSz="487044">
              <a:defRPr spc="-148" sz="4956"/>
            </a:lvl1pPr>
          </a:lstStyle>
          <a:p>
            <a:pPr/>
            <a:r>
              <a:t>Hogy jutok el hozzátok? Házirend és Egyéb linkek</a:t>
            </a:r>
          </a:p>
        </p:txBody>
      </p:sp>
      <p:sp>
        <p:nvSpPr>
          <p:cNvPr id="213" name="Slide Number"/>
          <p:cNvSpPr txBox="1"/>
          <p:nvPr>
            <p:ph type="sldNum" sz="quarter" idx="4294967295"/>
          </p:nvPr>
        </p:nvSpPr>
        <p:spPr>
          <a:xfrm>
            <a:off x="12041885" y="13081000"/>
            <a:ext cx="287529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764994" y="386452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